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HK Grotesk" charset="1" panose="00000500000000000000"/>
      <p:regular r:id="rId15"/>
    </p:embeddedFont>
    <p:embeddedFont>
      <p:font typeface="Glacial Indifference Bold" charset="1" panose="00000800000000000000"/>
      <p:regular r:id="rId16"/>
    </p:embeddedFont>
    <p:embeddedFont>
      <p:font typeface="HK Grotesk Italics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6414887"/>
            <a:ext cx="7801192" cy="561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Balancing Innovation and Responsibility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3377707"/>
            <a:ext cx="8984736" cy="2879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ARTIFICIAL</a:t>
            </a:r>
          </a:p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INTELLIGENCE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73003" y="1867561"/>
            <a:ext cx="7390739" cy="7390739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4270498"/>
            <a:ext cx="8906066" cy="5089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95"/>
              </a:lnSpc>
            </a:pPr>
            <a:r>
              <a:rPr lang="en-US" sz="363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Generative AI is the top AI trend in 2025, creating text, images, code, and videos.</a:t>
            </a:r>
          </a:p>
          <a:p>
            <a:pPr algn="l">
              <a:lnSpc>
                <a:spcPts val="5095"/>
              </a:lnSpc>
            </a:pPr>
            <a:r>
              <a:rPr lang="en-US" sz="363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It boosts productivity and innovation across industries like healthcare, finance, and </a:t>
            </a:r>
          </a:p>
          <a:p>
            <a:pPr algn="l">
              <a:lnSpc>
                <a:spcPts val="5095"/>
              </a:lnSpc>
            </a:pPr>
            <a:r>
              <a:rPr lang="en-US" sz="363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e-commerce.</a:t>
            </a:r>
          </a:p>
          <a:p>
            <a:pPr algn="l">
              <a:lnSpc>
                <a:spcPts val="5095"/>
              </a:lnSpc>
            </a:pPr>
            <a:r>
              <a:rPr lang="en-US" sz="363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However, challenges such as bias, misinformation, and privacy concerns remain.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419225"/>
            <a:ext cx="8551876" cy="1287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4"/>
              </a:lnSpc>
              <a:spcBef>
                <a:spcPct val="0"/>
              </a:spcBef>
            </a:pPr>
            <a:r>
              <a:rPr lang="en-US" sz="3703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 Generative AI – Transforming Industries in 2025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2500831" y="1028700"/>
            <a:ext cx="4956202" cy="8229600"/>
          </a:xfrm>
          <a:custGeom>
            <a:avLst/>
            <a:gdLst/>
            <a:ahLst/>
            <a:cxnLst/>
            <a:rect r="r" b="b" t="t" l="l"/>
            <a:pathLst>
              <a:path h="8229600" w="4956202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928743" y="2917220"/>
            <a:ext cx="5330557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OUR VISION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37529" y="4217006"/>
            <a:ext cx="8506105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“To create intelligent systems that can understand, generate, and collaborate with humans in natural ways — enhancing productivity, driving innovation, and shaping a future where AI acts as a trusted co-pilot across every industry.”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403422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95535" y="-1870815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57125" y="2320674"/>
            <a:ext cx="6142093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OUR MISSION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62025"/>
            <a:ext cx="485587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Arowwai Industries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97219" y="4580398"/>
            <a:ext cx="8078066" cy="331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7"/>
              </a:lnSpc>
              <a:spcBef>
                <a:spcPct val="0"/>
              </a:spcBef>
            </a:pPr>
            <a:r>
              <a:rPr lang="en-US" sz="236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1.</a:t>
            </a:r>
            <a:r>
              <a:rPr lang="en-US" sz="236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To empower individuals and organizations by generating content, insights, and solutions.</a:t>
            </a:r>
          </a:p>
          <a:p>
            <a:pPr algn="ctr">
              <a:lnSpc>
                <a:spcPts val="3317"/>
              </a:lnSpc>
              <a:spcBef>
                <a:spcPct val="0"/>
              </a:spcBef>
            </a:pPr>
            <a:r>
              <a:rPr lang="en-US" sz="236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2.To enhance creativity while reducing time and cost for repetitive work.</a:t>
            </a:r>
          </a:p>
          <a:p>
            <a:pPr algn="ctr">
              <a:lnSpc>
                <a:spcPts val="3317"/>
              </a:lnSpc>
              <a:spcBef>
                <a:spcPct val="0"/>
              </a:spcBef>
            </a:pPr>
            <a:r>
              <a:rPr lang="en-US" sz="236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3.To ensure responsible and ethical AI use, avoiding bias and misuse.</a:t>
            </a:r>
          </a:p>
          <a:p>
            <a:pPr algn="ctr">
              <a:lnSpc>
                <a:spcPts val="3317"/>
              </a:lnSpc>
              <a:spcBef>
                <a:spcPct val="0"/>
              </a:spcBef>
            </a:pPr>
            <a:r>
              <a:rPr lang="en-US" sz="236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4.To make AI accessible, scalable, and trustworthy for all sectors.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1818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1928743" y="2917220"/>
            <a:ext cx="5330557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PROCESS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15648" y="4200376"/>
            <a:ext cx="8550061" cy="4247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51743" indent="-325872" lvl="1">
              <a:lnSpc>
                <a:spcPts val="4226"/>
              </a:lnSpc>
              <a:buFont typeface="Arial"/>
              <a:buChar char="•"/>
            </a:pPr>
            <a:r>
              <a:rPr lang="en-US" sz="30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Collect and train on large datasets using deep learning.</a:t>
            </a:r>
          </a:p>
          <a:p>
            <a:pPr algn="just" marL="651743" indent="-325872" lvl="1">
              <a:lnSpc>
                <a:spcPts val="4226"/>
              </a:lnSpc>
              <a:buFont typeface="Arial"/>
              <a:buChar char="•"/>
            </a:pPr>
            <a:r>
              <a:rPr lang="en-US" sz="30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User gives an input or prompt to the model.</a:t>
            </a:r>
          </a:p>
          <a:p>
            <a:pPr algn="just" marL="651743" indent="-325872" lvl="1">
              <a:lnSpc>
                <a:spcPts val="4226"/>
              </a:lnSpc>
              <a:buFont typeface="Arial"/>
              <a:buChar char="•"/>
            </a:pPr>
            <a:r>
              <a:rPr lang="en-US" sz="30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model processes and predicts the best possible response.</a:t>
            </a:r>
          </a:p>
          <a:p>
            <a:pPr algn="just" marL="651743" indent="-325872" lvl="1">
              <a:lnSpc>
                <a:spcPts val="4226"/>
              </a:lnSpc>
              <a:buFont typeface="Arial"/>
              <a:buChar char="•"/>
            </a:pPr>
            <a:r>
              <a:rPr lang="en-US" sz="301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AI generates text, images, code, or other outputs</a:t>
            </a:r>
          </a:p>
          <a:p>
            <a:pPr algn="just">
              <a:lnSpc>
                <a:spcPts val="4226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931829" y="1269730"/>
            <a:ext cx="6777546" cy="1520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21"/>
              </a:lnSpc>
            </a:pPr>
            <a:r>
              <a:rPr lang="en-US" b="true" sz="103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GOALS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64737" y="4390445"/>
            <a:ext cx="7991626" cy="4032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21792" indent="-310896" lvl="1">
              <a:lnSpc>
                <a:spcPts val="4031"/>
              </a:lnSpc>
              <a:buFont typeface="Arial"/>
              <a:buChar char="•"/>
            </a:pPr>
            <a:r>
              <a:rPr lang="en-US" sz="287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To deliver personalized experiences, tailoring content and solutions to individual needs.</a:t>
            </a:r>
          </a:p>
          <a:p>
            <a:pPr algn="ctr" marL="621792" indent="-310896" lvl="1">
              <a:lnSpc>
                <a:spcPts val="4031"/>
              </a:lnSpc>
              <a:buFont typeface="Arial"/>
              <a:buChar char="•"/>
            </a:pPr>
            <a:r>
              <a:rPr lang="en-US" sz="287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To promote responsible and ethical AI usage, ensuring fairness and transparency.</a:t>
            </a:r>
          </a:p>
          <a:p>
            <a:pPr algn="ctr" marL="621792" indent="-310896" lvl="1">
              <a:lnSpc>
                <a:spcPts val="4031"/>
              </a:lnSpc>
              <a:buFont typeface="Arial"/>
              <a:buChar char="•"/>
            </a:pPr>
            <a:r>
              <a:rPr lang="en-US" sz="2879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To drive industry transformation, enabling businesses to adopt smarter, AI-first strategies for growth.</a:t>
            </a:r>
          </a:p>
          <a:p>
            <a:pPr algn="ctr">
              <a:lnSpc>
                <a:spcPts val="4031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72615" y="4565228"/>
            <a:ext cx="9147988" cy="3113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1679" indent="-320839" lvl="1">
              <a:lnSpc>
                <a:spcPts val="4160"/>
              </a:lnSpc>
              <a:buFont typeface="Arial"/>
              <a:buChar char="•"/>
            </a:pPr>
            <a:r>
              <a:rPr lang="en-US" sz="2972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To enhance human productivity by automating routine and time-consuming tasks.</a:t>
            </a:r>
          </a:p>
          <a:p>
            <a:pPr algn="ctr" marL="641681" indent="-320840" lvl="1">
              <a:lnSpc>
                <a:spcPts val="4160"/>
              </a:lnSpc>
              <a:buFont typeface="Arial"/>
              <a:buChar char="•"/>
            </a:pPr>
            <a:r>
              <a:rPr lang="en-US" sz="2972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To boost creativity and innovation by generating fresh ideas, designs, code, and content.</a:t>
            </a:r>
          </a:p>
          <a:p>
            <a:pPr algn="ctr" marL="641679" indent="-320839" lvl="1">
              <a:lnSpc>
                <a:spcPts val="4160"/>
              </a:lnSpc>
              <a:buFont typeface="Arial"/>
              <a:buChar char="•"/>
            </a:pPr>
            <a:r>
              <a:rPr lang="en-US" sz="2972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To support better decision-making through intelligent insights, predictions, and simulations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340479" y="1009924"/>
            <a:ext cx="6941783" cy="12795913"/>
          </a:xfrm>
          <a:custGeom>
            <a:avLst/>
            <a:gdLst/>
            <a:ahLst/>
            <a:cxnLst/>
            <a:rect r="r" b="b" t="t" l="l"/>
            <a:pathLst>
              <a:path h="12795913" w="6941783">
                <a:moveTo>
                  <a:pt x="6941783" y="0"/>
                </a:moveTo>
                <a:lnTo>
                  <a:pt x="0" y="0"/>
                </a:lnTo>
                <a:lnTo>
                  <a:pt x="0" y="12795913"/>
                </a:lnTo>
                <a:lnTo>
                  <a:pt x="6941783" y="12795913"/>
                </a:lnTo>
                <a:lnTo>
                  <a:pt x="6941783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604151" y="2917220"/>
            <a:ext cx="6655149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INTELLIGENCE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03794" y="4226531"/>
            <a:ext cx="7855506" cy="4372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Intelligence in AI refers to the ability of machines to mimic human thinking and problem-solving.</a:t>
            </a:r>
          </a:p>
          <a:p>
            <a:pPr algn="just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It involves learning from data, reasoning, understanding patterns, and making decisions.</a:t>
            </a:r>
          </a:p>
          <a:p>
            <a:pPr algn="just" marL="604523" indent="-302261" lvl="1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 Generative AI, intelligence is shown by creating new and original outputs (text, images, code) rather than just repeating data.</a:t>
            </a:r>
          </a:p>
          <a:p>
            <a:pPr algn="just">
              <a:lnSpc>
                <a:spcPts val="336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572" t="0" r="-2457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2910400"/>
            <a:ext cx="6706974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ACHIEVEMENT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6118" y="5076825"/>
            <a:ext cx="8711798" cy="4027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5333" indent="-352667" lvl="1">
              <a:lnSpc>
                <a:spcPts val="4573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Generated human-like text, images, music, and videos that rival creative work.</a:t>
            </a:r>
          </a:p>
          <a:p>
            <a:pPr algn="l" marL="705333" indent="-352667" lvl="1">
              <a:lnSpc>
                <a:spcPts val="4573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Powered AI copilots in coding, writing, and design, boosting productivity worldwide.</a:t>
            </a:r>
          </a:p>
          <a:p>
            <a:pPr algn="l" marL="705333" indent="-352667" lvl="1">
              <a:lnSpc>
                <a:spcPts val="4573"/>
              </a:lnSpc>
              <a:buFont typeface="Arial"/>
              <a:buChar char="•"/>
            </a:pPr>
            <a:r>
              <a:rPr lang="en-US" sz="3266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Adopted across industries like healthcare, finance, education, and e-commerce.</a:t>
            </a:r>
          </a:p>
          <a:p>
            <a:pPr algn="l">
              <a:lnSpc>
                <a:spcPts val="4573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43404" y="5626628"/>
            <a:ext cx="7801192" cy="5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0"/>
              </a:lnSpc>
            </a:pPr>
            <a:r>
              <a:rPr lang="en-US" sz="3264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FOR YOUR ATTENTION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DAGzBooCv90</dc:identifier>
  <dcterms:modified xsi:type="dcterms:W3CDTF">2011-08-01T06:04:30Z</dcterms:modified>
  <cp:revision>1</cp:revision>
  <dc:title>Generative AI – Transforming Industries in 2025</dc:title>
</cp:coreProperties>
</file>

<file path=docProps/thumbnail.jpeg>
</file>